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59" r:id="rId2"/>
    <p:sldId id="313" r:id="rId3"/>
    <p:sldId id="262" r:id="rId4"/>
    <p:sldId id="358" r:id="rId5"/>
    <p:sldId id="360" r:id="rId6"/>
    <p:sldId id="363" r:id="rId7"/>
    <p:sldId id="364" r:id="rId8"/>
    <p:sldId id="365" r:id="rId9"/>
    <p:sldId id="366" r:id="rId10"/>
    <p:sldId id="361" r:id="rId11"/>
    <p:sldId id="367" r:id="rId12"/>
    <p:sldId id="368" r:id="rId13"/>
    <p:sldId id="369" r:id="rId14"/>
    <p:sldId id="370" r:id="rId15"/>
    <p:sldId id="31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29151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775409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2333336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252625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676257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163658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1833508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3636902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2405434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472861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3831236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3</a:t>
            </a:r>
            <a:r>
              <a:rPr lang="zh-CN" altLang="en-US" sz="4800" b="1">
                <a:solidFill>
                  <a:srgbClr val="044491"/>
                </a:solidFill>
                <a:latin typeface="方正尚酷简体" panose="03000509000000000000" pitchFamily="65" charset="-122"/>
                <a:ea typeface="方正尚酷简体" panose="03000509000000000000" pitchFamily="65" charset="-122"/>
              </a:rPr>
              <a:t>　二手车评估</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715251"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3.3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二手车评估报告书的撰写</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277460"/>
            <a:ext cx="9724080" cy="499861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）鉴定评估目的。应写明本次鉴定评估是为了满足委托方的何种需要及其所对应的经济行为类型。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）鉴定评估对象。需简要写明车辆的厂牌型号、车牌号码、发动机号、车辆识别代号</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车架号、注册登记日期、年审检验合格有效日期、公路规费交至日期、车辆购置税证号码、车船使用税缴纳有效期。</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）鉴定评估基准日。写明车辆鉴定评估基准日的具体日期，式样：鉴定评估基准日是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月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日。</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）评估原则。严格遵循“客观性、独立性、公正性、科学性”的原则。</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）评估依据。评估依据一般包括行为依据、法律法规依据、产权依据和评定及取价依据等。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50033068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353660"/>
            <a:ext cx="9724080" cy="541411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方法及计算过程。简要说明评估人员在评估过程中所选择并使用的评估方法；简要说明选择评估方法的依据或原因；如评估时采用一种以上的评估方法，应适当说明原因并说明该资产评估价值的确定方法；对于所选择的特殊评估方法，应适当介绍其原理与适用范围；简要说明各种评估方法的主要计算步骤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）评估过程。评估过程应反映二手车鉴定评估机构自接受评估委托起到提交评估报告为止的工作过程，包括接受委托、验证、现场查勘、市场调查与询证、评定估算和提交报告等过程。</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）评估结论。给出被评估车辆的评估价格、金额（小写、大写）。</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）特别事项说明。鉴定评估人员认为需要说明的其他问题，但非评估人员职业水平和能力所能评定估算的有关事项，应提示评估报告使用者注意。</a:t>
            </a:r>
          </a:p>
          <a:p>
            <a:pPr indent="457200" algn="just">
              <a:lnSpc>
                <a:spcPct val="150000"/>
              </a:lnSpc>
              <a:spcBef>
                <a:spcPts val="600"/>
              </a:spcBef>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31202933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372710"/>
            <a:ext cx="9724080" cy="401372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）评估报告的法律效力。揭示评估报告的有效日期，特别提示评估基准日的期后事项对评估结论的影响以及评估报告的使用范围等。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）鉴定评估报告的提出日期。写明评估报告应提交委托方的具体时间，评估报告原则上应在确定的评估基准日后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周内提出。</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附件。附件包括二手车鉴定评估委托书、二手车鉴定评估作业表、车辆行驶证、车辆购置税、车辆登记证书复印件，二手车鉴定评估师资格证书复印件，鉴定评估机构营业执照复印件，鉴定评估机构资质复印件和二手车照片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）尾部。写明出具评估报告的评估机构名称并盖章，写明评估机构法定代表人姓名并签名，鉴定评估师盖章并签名，高级鉴定评估师审核签章，注明报告日期。</a:t>
            </a:r>
          </a:p>
        </p:txBody>
      </p:sp>
    </p:spTree>
    <p:extLst>
      <p:ext uri="{BB962C8B-B14F-4D97-AF65-F5344CB8AC3E}">
        <p14:creationId xmlns:p14="http://schemas.microsoft.com/office/powerpoint/2010/main" val="217115514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14331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3.3.5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评估报告书的撰写方法</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5350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二手车的有关背景资料、技术鉴定情况资料及其他可供参考的数据记录等评估资料是编制二手车鉴定评估报告的基础，所以，应由专人将评估资料进行分类整理，包括评估鉴定作业表的审核、评估依据的说明和最后形成评估的文字材料等。</a:t>
            </a:r>
          </a:p>
        </p:txBody>
      </p:sp>
      <p:grpSp>
        <p:nvGrpSpPr>
          <p:cNvPr id="6" name="组合 5">
            <a:extLst>
              <a:ext uri="{FF2B5EF4-FFF2-40B4-BE49-F238E27FC236}">
                <a16:creationId xmlns:a16="http://schemas.microsoft.com/office/drawing/2014/main" id="{BF822047-2233-4FCE-9283-97B1E64BEB4C}"/>
              </a:ext>
            </a:extLst>
          </p:cNvPr>
          <p:cNvGrpSpPr/>
          <p:nvPr/>
        </p:nvGrpSpPr>
        <p:grpSpPr>
          <a:xfrm>
            <a:off x="1064400" y="1919658"/>
            <a:ext cx="7041959" cy="401827"/>
            <a:chOff x="1086366" y="2108013"/>
            <a:chExt cx="7041959" cy="401827"/>
          </a:xfrm>
          <a:noFill/>
        </p:grpSpPr>
        <p:cxnSp>
          <p:nvCxnSpPr>
            <p:cNvPr id="7" name="直接连接符 6">
              <a:extLst>
                <a:ext uri="{FF2B5EF4-FFF2-40B4-BE49-F238E27FC236}">
                  <a16:creationId xmlns:a16="http://schemas.microsoft.com/office/drawing/2014/main" id="{ABD4EAC3-0EB7-4F15-9632-D45CAF048793}"/>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5199CE8B-BECB-46E8-961D-EB75A0852A60}"/>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评估资料的分类整理</a:t>
              </a:r>
            </a:p>
          </p:txBody>
        </p:sp>
      </p:grpSp>
      <p:sp>
        <p:nvSpPr>
          <p:cNvPr id="9" name="文本框 8">
            <a:extLst>
              <a:ext uri="{FF2B5EF4-FFF2-40B4-BE49-F238E27FC236}">
                <a16:creationId xmlns:a16="http://schemas.microsoft.com/office/drawing/2014/main" id="{7C7C2FD2-93BC-4D7F-B623-50D4F4866329}"/>
              </a:ext>
            </a:extLst>
          </p:cNvPr>
          <p:cNvSpPr txBox="1"/>
          <p:nvPr/>
        </p:nvSpPr>
        <p:spPr>
          <a:xfrm>
            <a:off x="1248720" y="422040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资料整理工作完成后，评估工作人员应对评估的情况和初步结论进行分析讨论。如果发现存在提法不妥、计算错误、作价不合理等方面的问题，要进行必要的调整，最终应在充分讨论的基础上得出一个正确的结论。</a:t>
            </a:r>
          </a:p>
        </p:txBody>
      </p:sp>
      <p:grpSp>
        <p:nvGrpSpPr>
          <p:cNvPr id="10" name="组合 9">
            <a:extLst>
              <a:ext uri="{FF2B5EF4-FFF2-40B4-BE49-F238E27FC236}">
                <a16:creationId xmlns:a16="http://schemas.microsoft.com/office/drawing/2014/main" id="{ED5B3584-40FC-464B-B5A7-4AA16AC33DD5}"/>
              </a:ext>
            </a:extLst>
          </p:cNvPr>
          <p:cNvGrpSpPr/>
          <p:nvPr/>
        </p:nvGrpSpPr>
        <p:grpSpPr>
          <a:xfrm>
            <a:off x="1064400" y="3786558"/>
            <a:ext cx="7041959" cy="401827"/>
            <a:chOff x="1086366" y="2108013"/>
            <a:chExt cx="7041959" cy="401827"/>
          </a:xfrm>
          <a:noFill/>
        </p:grpSpPr>
        <p:cxnSp>
          <p:nvCxnSpPr>
            <p:cNvPr id="11" name="直接连接符 10">
              <a:extLst>
                <a:ext uri="{FF2B5EF4-FFF2-40B4-BE49-F238E27FC236}">
                  <a16:creationId xmlns:a16="http://schemas.microsoft.com/office/drawing/2014/main" id="{24A0D422-9B71-4FD5-959D-46A58A7D3A53}"/>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190EEBE3-0FC3-4616-B382-8C5BEDC679B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鉴定评估资料的分析讨论</a:t>
              </a:r>
            </a:p>
          </p:txBody>
        </p:sp>
      </p:grpSp>
    </p:spTree>
    <p:extLst>
      <p:ext uri="{BB962C8B-B14F-4D97-AF65-F5344CB8AC3E}">
        <p14:creationId xmlns:p14="http://schemas.microsoft.com/office/powerpoint/2010/main" val="7875670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5350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人员通过对资料的汇总编排，确定二手车鉴定评估的基本情况，完成评估报告的初稿，然后与委托方交换意见，认真分析委托方提出的问题和意见，在坚持客观、公正、科学、可行的前提下修改评估报告书，修改完毕后可撰写正式的二手车鉴定评估报告书。</a:t>
            </a:r>
          </a:p>
        </p:txBody>
      </p:sp>
      <p:grpSp>
        <p:nvGrpSpPr>
          <p:cNvPr id="6" name="组合 5">
            <a:extLst>
              <a:ext uri="{FF2B5EF4-FFF2-40B4-BE49-F238E27FC236}">
                <a16:creationId xmlns:a16="http://schemas.microsoft.com/office/drawing/2014/main" id="{BF822047-2233-4FCE-9283-97B1E64BEB4C}"/>
              </a:ext>
            </a:extLst>
          </p:cNvPr>
          <p:cNvGrpSpPr/>
          <p:nvPr/>
        </p:nvGrpSpPr>
        <p:grpSpPr>
          <a:xfrm>
            <a:off x="1064400" y="1919658"/>
            <a:ext cx="7041959" cy="401827"/>
            <a:chOff x="1086366" y="2108013"/>
            <a:chExt cx="7041959" cy="401827"/>
          </a:xfrm>
          <a:noFill/>
        </p:grpSpPr>
        <p:cxnSp>
          <p:nvCxnSpPr>
            <p:cNvPr id="7" name="直接连接符 6">
              <a:extLst>
                <a:ext uri="{FF2B5EF4-FFF2-40B4-BE49-F238E27FC236}">
                  <a16:creationId xmlns:a16="http://schemas.microsoft.com/office/drawing/2014/main" id="{ABD4EAC3-0EB7-4F15-9632-D45CAF048793}"/>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5199CE8B-BECB-46E8-961D-EB75A0852A60}"/>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鉴定评估报告书的撰写</a:t>
              </a:r>
            </a:p>
          </p:txBody>
        </p:sp>
      </p:grpSp>
      <p:sp>
        <p:nvSpPr>
          <p:cNvPr id="9" name="文本框 8">
            <a:extLst>
              <a:ext uri="{FF2B5EF4-FFF2-40B4-BE49-F238E27FC236}">
                <a16:creationId xmlns:a16="http://schemas.microsoft.com/office/drawing/2014/main" id="{7C7C2FD2-93BC-4D7F-B623-50D4F4866329}"/>
              </a:ext>
            </a:extLst>
          </p:cNvPr>
          <p:cNvSpPr txBox="1"/>
          <p:nvPr/>
        </p:nvSpPr>
        <p:spPr>
          <a:xfrm>
            <a:off x="1248720" y="422040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完成的评估报告应先由项目负责人审核，再报评估机构经理审核签发，再由二手车鉴定评估人员签字并加盖评估机构公章，最后送达客户签收。</a:t>
            </a:r>
          </a:p>
        </p:txBody>
      </p:sp>
      <p:grpSp>
        <p:nvGrpSpPr>
          <p:cNvPr id="10" name="组合 9">
            <a:extLst>
              <a:ext uri="{FF2B5EF4-FFF2-40B4-BE49-F238E27FC236}">
                <a16:creationId xmlns:a16="http://schemas.microsoft.com/office/drawing/2014/main" id="{ED5B3584-40FC-464B-B5A7-4AA16AC33DD5}"/>
              </a:ext>
            </a:extLst>
          </p:cNvPr>
          <p:cNvGrpSpPr/>
          <p:nvPr/>
        </p:nvGrpSpPr>
        <p:grpSpPr>
          <a:xfrm>
            <a:off x="1064400" y="3786558"/>
            <a:ext cx="7041959" cy="401827"/>
            <a:chOff x="1086366" y="2108013"/>
            <a:chExt cx="7041959" cy="401827"/>
          </a:xfrm>
          <a:noFill/>
        </p:grpSpPr>
        <p:cxnSp>
          <p:nvCxnSpPr>
            <p:cNvPr id="11" name="直接连接符 10">
              <a:extLst>
                <a:ext uri="{FF2B5EF4-FFF2-40B4-BE49-F238E27FC236}">
                  <a16:creationId xmlns:a16="http://schemas.microsoft.com/office/drawing/2014/main" id="{24A0D422-9B71-4FD5-959D-46A58A7D3A53}"/>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190EEBE3-0FC3-4616-B382-8C5BEDC679B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评估报告的审核</a:t>
              </a:r>
            </a:p>
          </p:txBody>
        </p:sp>
      </p:grpSp>
    </p:spTree>
    <p:extLst>
      <p:ext uri="{BB962C8B-B14F-4D97-AF65-F5344CB8AC3E}">
        <p14:creationId xmlns:p14="http://schemas.microsoft.com/office/powerpoint/2010/main" val="192224935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1569660"/>
          </a:xfrm>
          <a:prstGeom prst="rect">
            <a:avLst/>
          </a:prstGeom>
          <a:noFill/>
        </p:spPr>
        <p:txBody>
          <a:bodyPr wrap="square" rtlCol="0">
            <a:spAutoFit/>
          </a:bodyPr>
          <a:lstStyle/>
          <a:p>
            <a:pPr algn="r"/>
            <a:r>
              <a:rPr lang="zh-CN" altLang="en-US" sz="4800" b="1">
                <a:solidFill>
                  <a:srgbClr val="044491"/>
                </a:solidFill>
                <a:latin typeface="+mj-ea"/>
                <a:ea typeface="+mj-ea"/>
              </a:rPr>
              <a:t>二手车评估报告书</a:t>
            </a:r>
          </a:p>
          <a:p>
            <a:pPr algn="r"/>
            <a:r>
              <a:rPr lang="zh-CN" altLang="en-US" sz="4800" b="1">
                <a:solidFill>
                  <a:srgbClr val="044491"/>
                </a:solidFill>
                <a:latin typeface="+mj-ea"/>
                <a:ea typeface="+mj-ea"/>
              </a:rPr>
              <a:t>的撰写</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3.3</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485545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3.3.1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撰写鉴定评估报告的基本要求</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72726"/>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）鉴定评估报告必须依照客观、公正、实事求是的原则由二手车交易市场独立撰写，如实反映鉴定评估的工作情况。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）鉴定评估报告应有委托单位（或个人）的名称、二手车交易市场的名称和印章、二手车交易市场法人代表或其委托人和二手车鉴定评估师的签字，以及提供报告的日期。</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）鉴定评估报告要写明评估基准日，并且不得随意更改。所有在评估中采用的税率、费率、利率和其他价格标准，均应采用基准日的标准。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）鉴定评估报告中应写明评估的目的、范围、二手车的状态和产权归属。</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213083"/>
            <a:ext cx="972408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）鉴定评估报告应说明评估工作遵循的原则和依据的法律法规，简述鉴定评估过程，写明评估的方法。</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）鉴定评估报告应有明确的鉴定估算价值的结果，鉴定结果应有二手车的成新率。评估结果应有二手车原值、重置价值、评估值等。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）鉴定评估报告还应有齐全的附件。</a:t>
            </a:r>
          </a:p>
        </p:txBody>
      </p:sp>
    </p:spTree>
    <p:extLst>
      <p:ext uri="{BB962C8B-B14F-4D97-AF65-F5344CB8AC3E}">
        <p14:creationId xmlns:p14="http://schemas.microsoft.com/office/powerpoint/2010/main" val="2274128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评估的依据</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582402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3.3.2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二手车鉴定评估报告书正文的基本内容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15626"/>
            <a:ext cx="9724080" cy="3413563"/>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中华人民共和国资产评估法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）评估立项批文。</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机动车强制报废标准规定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）客户提供的原始购车发票，有关合同、协议，人民法院出具的发生法律效力的判决书、裁定书、调解书。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）产权证明材料。</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）当地政府的有关规定。</a:t>
            </a:r>
          </a:p>
        </p:txBody>
      </p:sp>
    </p:spTree>
    <p:extLst>
      <p:ext uri="{BB962C8B-B14F-4D97-AF65-F5344CB8AC3E}">
        <p14:creationId xmlns:p14="http://schemas.microsoft.com/office/powerpoint/2010/main" val="313683003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7577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鉴定评估目的</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53701"/>
            <a:ext cx="9724080" cy="458908"/>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对鉴定评估目的的相关内容应有一定叙述。</a:t>
            </a:r>
          </a:p>
        </p:txBody>
      </p:sp>
      <p:grpSp>
        <p:nvGrpSpPr>
          <p:cNvPr id="8" name="组合 7">
            <a:extLst>
              <a:ext uri="{FF2B5EF4-FFF2-40B4-BE49-F238E27FC236}">
                <a16:creationId xmlns:a16="http://schemas.microsoft.com/office/drawing/2014/main" id="{50D64722-FEAA-4C28-9B07-0868E7F71EDC}"/>
              </a:ext>
            </a:extLst>
          </p:cNvPr>
          <p:cNvGrpSpPr/>
          <p:nvPr/>
        </p:nvGrpSpPr>
        <p:grpSpPr>
          <a:xfrm>
            <a:off x="1064400" y="2967408"/>
            <a:ext cx="7041959" cy="401827"/>
            <a:chOff x="1086366" y="2108013"/>
            <a:chExt cx="7041959" cy="401827"/>
          </a:xfrm>
          <a:noFill/>
        </p:grpSpPr>
        <p:cxnSp>
          <p:nvCxnSpPr>
            <p:cNvPr id="9" name="直接连接符 8">
              <a:extLst>
                <a:ext uri="{FF2B5EF4-FFF2-40B4-BE49-F238E27FC236}">
                  <a16:creationId xmlns:a16="http://schemas.microsoft.com/office/drawing/2014/main" id="{6A8CE81A-3CF7-43D6-B4B2-DE5CF17C2F1B}"/>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601AD8A8-FADC-4387-9285-B69BA81E7F82}"/>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评估范围和评估基准时间</a:t>
              </a:r>
            </a:p>
          </p:txBody>
        </p:sp>
      </p:grpSp>
      <p:sp>
        <p:nvSpPr>
          <p:cNvPr id="11" name="文本框 10">
            <a:extLst>
              <a:ext uri="{FF2B5EF4-FFF2-40B4-BE49-F238E27FC236}">
                <a16:creationId xmlns:a16="http://schemas.microsoft.com/office/drawing/2014/main" id="{3BB2F2EC-F493-4A11-B789-FFE50C10D467}"/>
              </a:ext>
            </a:extLst>
          </p:cNvPr>
          <p:cNvSpPr txBox="1"/>
          <p:nvPr/>
        </p:nvSpPr>
        <p:spPr>
          <a:xfrm>
            <a:off x="1248720" y="3463376"/>
            <a:ext cx="9724080" cy="1705403"/>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评估范围的描述主要是明确评估了哪些类型的二手车辆，是轿车，或是卡机，还是叉车。评估基准时间是表明评估结论相对于哪一天发表的价值意见。由于车辆是在不断运动的，它的价值随着自身的运动和外部环境而发生变化，因而鉴定评估的结论也只是反映某天的静态价值意见。</a:t>
            </a:r>
          </a:p>
        </p:txBody>
      </p:sp>
    </p:spTree>
    <p:extLst>
      <p:ext uri="{BB962C8B-B14F-4D97-AF65-F5344CB8AC3E}">
        <p14:creationId xmlns:p14="http://schemas.microsoft.com/office/powerpoint/2010/main" val="129659023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7577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评估前提</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53701"/>
            <a:ext cx="9724080" cy="458908"/>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主要说明前提性条件，如采用的评估标准、评估方法等。</a:t>
            </a:r>
          </a:p>
        </p:txBody>
      </p:sp>
      <p:grpSp>
        <p:nvGrpSpPr>
          <p:cNvPr id="8" name="组合 7">
            <a:extLst>
              <a:ext uri="{FF2B5EF4-FFF2-40B4-BE49-F238E27FC236}">
                <a16:creationId xmlns:a16="http://schemas.microsoft.com/office/drawing/2014/main" id="{50D64722-FEAA-4C28-9B07-0868E7F71EDC}"/>
              </a:ext>
            </a:extLst>
          </p:cNvPr>
          <p:cNvGrpSpPr/>
          <p:nvPr/>
        </p:nvGrpSpPr>
        <p:grpSpPr>
          <a:xfrm>
            <a:off x="1064400" y="2967408"/>
            <a:ext cx="7041959" cy="401827"/>
            <a:chOff x="1086366" y="2108013"/>
            <a:chExt cx="7041959" cy="401827"/>
          </a:xfrm>
          <a:noFill/>
        </p:grpSpPr>
        <p:cxnSp>
          <p:nvCxnSpPr>
            <p:cNvPr id="9" name="直接连接符 8">
              <a:extLst>
                <a:ext uri="{FF2B5EF4-FFF2-40B4-BE49-F238E27FC236}">
                  <a16:creationId xmlns:a16="http://schemas.microsoft.com/office/drawing/2014/main" id="{6A8CE81A-3CF7-43D6-B4B2-DE5CF17C2F1B}"/>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601AD8A8-FADC-4387-9285-B69BA81E7F82}"/>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鉴定评估结论</a:t>
              </a:r>
            </a:p>
          </p:txBody>
        </p:sp>
      </p:grpSp>
      <p:sp>
        <p:nvSpPr>
          <p:cNvPr id="11" name="文本框 10">
            <a:extLst>
              <a:ext uri="{FF2B5EF4-FFF2-40B4-BE49-F238E27FC236}">
                <a16:creationId xmlns:a16="http://schemas.microsoft.com/office/drawing/2014/main" id="{3BB2F2EC-F493-4A11-B789-FFE50C10D467}"/>
              </a:ext>
            </a:extLst>
          </p:cNvPr>
          <p:cNvSpPr txBox="1"/>
          <p:nvPr/>
        </p:nvSpPr>
        <p:spPr>
          <a:xfrm>
            <a:off x="1248720" y="3463376"/>
            <a:ext cx="9724080" cy="458908"/>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一般应说明在完成了哪些鉴定评估程序后发表鉴定评估的结论意见。</a:t>
            </a:r>
          </a:p>
        </p:txBody>
      </p:sp>
    </p:spTree>
    <p:extLst>
      <p:ext uri="{BB962C8B-B14F-4D97-AF65-F5344CB8AC3E}">
        <p14:creationId xmlns:p14="http://schemas.microsoft.com/office/powerpoint/2010/main" val="10740457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497198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3.3.3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二手车鉴定评估报告附件的内容</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72726"/>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鉴定评估报告的有关附件是对鉴定评估报告正文的有关重要部分的具体说明和必要补充，其内容一般包括以下几个方面。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）产权证明文件。</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）评估立项批文。</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）二手车鉴定评估登记表、作业表。</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）鉴定评估的计算说明。它主要叙述采用的具体方法和评估的计算过程，对某些参数、系数的取定，以及对某些情况的考虑说明。</a:t>
            </a:r>
          </a:p>
        </p:txBody>
      </p:sp>
    </p:spTree>
    <p:extLst>
      <p:ext uri="{BB962C8B-B14F-4D97-AF65-F5344CB8AC3E}">
        <p14:creationId xmlns:p14="http://schemas.microsoft.com/office/powerpoint/2010/main" val="40347415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3.3</a:t>
            </a:r>
            <a:r>
              <a:rPr lang="zh-CN" altLang="en-US" sz="2800">
                <a:solidFill>
                  <a:srgbClr val="044491"/>
                </a:solidFill>
                <a:latin typeface="+mj-ea"/>
                <a:ea typeface="+mj-ea"/>
              </a:rPr>
              <a:t>　二手车评估报告书的撰写</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541013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3.3.4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二手车鉴定评估报告书的内容与格式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72726"/>
            <a:ext cx="9724080"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目前二手车鉴定评估报告书没有统一样式，但撰写二手车鉴定评估报告书时，一般包括</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以下内容：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）封面。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）首部。①标题。②报告书序号。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）绪言。写明该评估报告委托方的全称、受委托评估事项及评估工作的整体情况。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）委托方与车辆所有方简介。在报告中应写明委托方、委托方联系人的名称、联系电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话及住址，以及车主的名称。</a:t>
            </a:r>
          </a:p>
        </p:txBody>
      </p:sp>
    </p:spTree>
    <p:extLst>
      <p:ext uri="{BB962C8B-B14F-4D97-AF65-F5344CB8AC3E}">
        <p14:creationId xmlns:p14="http://schemas.microsoft.com/office/powerpoint/2010/main" val="234647874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1600</Words>
  <Application>Microsoft Office PowerPoint</Application>
  <PresentationFormat>宽屏</PresentationFormat>
  <Paragraphs>92</Paragraphs>
  <Slides>15</Slides>
  <Notes>12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13</cp:revision>
  <dcterms:created xsi:type="dcterms:W3CDTF">2021-12-17T03:11:56Z</dcterms:created>
  <dcterms:modified xsi:type="dcterms:W3CDTF">2021-12-18T04:16:36Z</dcterms:modified>
</cp:coreProperties>
</file>